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handoutMasterIdLst>
    <p:handoutMasterId r:id="rId13"/>
  </p:handoutMasterIdLst>
  <p:sldIdLst>
    <p:sldId id="280" r:id="rId5"/>
    <p:sldId id="282" r:id="rId6"/>
    <p:sldId id="283" r:id="rId7"/>
    <p:sldId id="284" r:id="rId8"/>
    <p:sldId id="287" r:id="rId9"/>
    <p:sldId id="285" r:id="rId10"/>
    <p:sldId id="286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0426" autoAdjust="0"/>
  </p:normalViewPr>
  <p:slideViewPr>
    <p:cSldViewPr snapToGrid="0"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184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1D9E60-0E76-4FA0-A2BB-0C5D869426B0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C4530D-2363-420D-AAD1-2D905C582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8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AC094FF2-7EAC-42B3-95BA-78F64B9B2B7C}" type="datetimeFigureOut">
              <a:rPr lang="en-US"/>
              <a:pPr/>
              <a:t>3/19/2014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A7BCFDBE-59D5-4A58-ABAD-CBB5F216DF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52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Time budget</a:t>
            </a:r>
            <a:r>
              <a:rPr lang="en-US" noProof="0" smtClean="0"/>
              <a:t>: 10min (MAX)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FDBE-59D5-4A58-ABAD-CBB5F216DF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8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7891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463844"/>
            <a:ext cx="6400800" cy="12339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6F599-D191-4383-9349-F41D8D9D6247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5F67D-C939-4C41-A64F-267DBDCB62C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188640"/>
            <a:ext cx="1691640" cy="1751076"/>
          </a:xfrm>
          <a:prstGeom prst="rect">
            <a:avLst/>
          </a:prstGeom>
        </p:spPr>
      </p:pic>
      <p:pic>
        <p:nvPicPr>
          <p:cNvPr id="15" name="Picture 14" descr="agr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2"/>
          <a:stretch>
            <a:fillRect/>
          </a:stretch>
        </p:blipFill>
        <p:spPr bwMode="auto">
          <a:xfrm>
            <a:off x="6202512" y="137421"/>
            <a:ext cx="984839" cy="8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VolvoPowertrain_blue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5" b="50000"/>
          <a:stretch/>
        </p:blipFill>
        <p:spPr bwMode="auto">
          <a:xfrm>
            <a:off x="5732981" y="1281129"/>
            <a:ext cx="1476734" cy="2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saab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02" y="1816426"/>
            <a:ext cx="1617662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6530548" y="2246996"/>
            <a:ext cx="2449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Aeronautics / EDS / SDS</a:t>
            </a:r>
            <a:endParaRPr lang="en-US" sz="1600" dirty="0"/>
          </a:p>
        </p:txBody>
      </p:sp>
      <p:pic>
        <p:nvPicPr>
          <p:cNvPr id="1026" name="Picture 2" descr="Volv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31" y="423756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edia.volvocars.com/images/generic/header/volvoMediaTitle_global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r="70024" b="42168"/>
          <a:stretch/>
        </p:blipFill>
        <p:spPr bwMode="auto">
          <a:xfrm>
            <a:off x="7433190" y="1109956"/>
            <a:ext cx="1502035" cy="1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5614746" y="1455658"/>
            <a:ext cx="1773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Volvo Technology</a:t>
            </a:r>
            <a:endParaRPr lang="en-US" sz="16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9" y="133969"/>
            <a:ext cx="2974602" cy="2797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939EE-71D6-45EA-8BE0-281F981CB1AC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A08C2-4BA6-4C9A-8B3D-9D95479E13D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173792"/>
            <a:ext cx="1462919" cy="1365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FB1DD-3E28-496E-A667-B98ED2004168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93E6-0EDF-4FDE-802B-B42A2B15BA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2B330-0701-402E-A06B-0A09078A197E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55BA-8282-43E6-9F91-3220BD8DD51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173792"/>
            <a:ext cx="1462919" cy="1365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5B4E04-BA53-4C3D-B254-252CC395E392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74727-3083-4A9C-8648-22084067B5D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9" y="133969"/>
            <a:ext cx="2974602" cy="2797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9B1BF-C2F2-4609-AFCF-21108CC857AE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938C-4DCE-4FE3-85E8-D70CB380DE7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173792"/>
            <a:ext cx="1462919" cy="1365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93D65-BF75-4F53-BE02-353CC262D2AF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0B36-014D-4836-9A9C-EC7153BE51F3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173792"/>
            <a:ext cx="1462919" cy="1365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0595-0CA1-46A6-99D2-1E44C98ACE96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3F094-91A2-4B82-9524-7DC1F06B178A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173792"/>
            <a:ext cx="1462919" cy="1365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7D95F-7653-4411-9C59-918D2A34104E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DCE5-7150-4560-8031-09ED7F9885F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173792"/>
            <a:ext cx="1462919" cy="1365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1847D-06EF-47DB-AFA4-724DF2B2BF74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FAAF7-4183-4BEC-91BF-7F43D316BF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8DA55-0A79-4C14-B1D4-D91989D07809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6F4A3-B1C6-4BFF-957B-D41698B6789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173792"/>
            <a:ext cx="1462919" cy="1365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7" descr="IF_KK_logga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75" y="5949950"/>
            <a:ext cx="26431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Bildobjekt 6" descr="IF_background_2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98950" y="0"/>
            <a:ext cx="484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476140" y="274638"/>
            <a:ext cx="72106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  <a:endParaRPr lang="en-US" dirty="0" smtClean="0"/>
          </a:p>
        </p:txBody>
      </p:sp>
      <p:sp>
        <p:nvSpPr>
          <p:cNvPr id="102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6BCB4BE-0163-40F6-AB72-DF818A7F00B4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B16CF81-7048-4B47-B021-FBEA44DCBB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F9CDC72-A63F-4512-ACF2-37970B328ADB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D8E2761-22A5-4E73-917D-3FAB3DF6736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307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66CDC44-C3B2-44D5-9294-123393256E4A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3F43BAC-64E9-4922-9D86-FC014AA0EBD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objekt 7" descr="IF_KK_logg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949950"/>
            <a:ext cx="26431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Bildobjekt 6" descr="IF_background_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8950" y="0"/>
            <a:ext cx="484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410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786563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1C0941-0FF9-4705-B9C4-D7840C5BCCEE}" type="datetime1">
              <a:rPr lang="en-US" smtClean="0"/>
              <a:t>3/19/2014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57625" y="63579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Sten F Andler, University of Skövde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786063" y="6357938"/>
            <a:ext cx="804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5D16217-72AF-455C-A711-D3484305726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723" y="2766929"/>
            <a:ext cx="7640554" cy="1470025"/>
          </a:xfrm>
        </p:spPr>
        <p:txBody>
          <a:bodyPr/>
          <a:lstStyle/>
          <a:p>
            <a:r>
              <a:rPr lang="sv-SE" dirty="0" smtClean="0"/>
              <a:t>Fall IFAB 2013</a:t>
            </a:r>
            <a:br>
              <a:rPr lang="sv-SE" dirty="0" smtClean="0"/>
            </a:br>
            <a:r>
              <a:rPr lang="en-US" dirty="0" smtClean="0"/>
              <a:t>WP5: Work package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6564"/>
            <a:ext cx="6400800" cy="1233948"/>
          </a:xfrm>
        </p:spPr>
        <p:txBody>
          <a:bodyPr>
            <a:normAutofit/>
          </a:bodyPr>
          <a:lstStyle/>
          <a:p>
            <a:r>
              <a:rPr lang="sv-SE" dirty="0" smtClean="0"/>
              <a:t>University of Skövde</a:t>
            </a:r>
          </a:p>
          <a:p>
            <a:r>
              <a:rPr lang="sv-SE" dirty="0" smtClean="0"/>
              <a:t>20 Nov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56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WP5: Brief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4820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Together with Volvo Car Corporation (VCC), and in collaboration with WP2, the work package </a:t>
            </a:r>
            <a:r>
              <a:rPr lang="en-GB" sz="2800" dirty="0" smtClean="0"/>
              <a:t>has:</a:t>
            </a:r>
          </a:p>
          <a:p>
            <a:pPr lvl="1"/>
            <a:r>
              <a:rPr lang="en-GB" sz="2400" dirty="0" smtClean="0"/>
              <a:t>analysed which visual </a:t>
            </a:r>
            <a:r>
              <a:rPr lang="en-GB" sz="2400" dirty="0"/>
              <a:t>presentations of uncertainty have been used for different aspects of uncertainty and different components of uncertainty management within assisted and autonomous </a:t>
            </a:r>
            <a:r>
              <a:rPr lang="en-GB" sz="2400" dirty="0" smtClean="0"/>
              <a:t>driving (AD), </a:t>
            </a:r>
            <a:r>
              <a:rPr lang="en-GB" sz="2400" dirty="0"/>
              <a:t>particularly from an information fusion </a:t>
            </a:r>
            <a:r>
              <a:rPr lang="en-GB" sz="2400" dirty="0" smtClean="0"/>
              <a:t>perspective</a:t>
            </a:r>
            <a:endParaRPr lang="en-GB" sz="2400" dirty="0"/>
          </a:p>
          <a:p>
            <a:pPr lvl="1"/>
            <a:r>
              <a:rPr lang="en-GB" sz="2400" dirty="0" smtClean="0"/>
              <a:t>designed, implemented </a:t>
            </a:r>
            <a:r>
              <a:rPr lang="en-GB" sz="2400" dirty="0"/>
              <a:t>and </a:t>
            </a:r>
            <a:r>
              <a:rPr lang="en-GB" sz="2400" dirty="0" smtClean="0"/>
              <a:t>evaluated </a:t>
            </a:r>
            <a:r>
              <a:rPr lang="en-GB" sz="2400" dirty="0"/>
              <a:t>prototypes for presenting the vehicle’s uncertainty to the </a:t>
            </a:r>
            <a:r>
              <a:rPr lang="en-GB" sz="2400" dirty="0" smtClean="0"/>
              <a:t>driver</a:t>
            </a:r>
          </a:p>
          <a:p>
            <a:pPr lvl="1"/>
            <a:r>
              <a:rPr lang="en-GB" sz="2400" dirty="0" smtClean="0"/>
              <a:t>presented and published a co-</a:t>
            </a:r>
            <a:r>
              <a:rPr lang="en-US" sz="2400" dirty="0" smtClean="0"/>
              <a:t>authored conference article</a:t>
            </a:r>
          </a:p>
        </p:txBody>
      </p:sp>
    </p:spTree>
    <p:extLst>
      <p:ext uri="{BB962C8B-B14F-4D97-AF65-F5344CB8AC3E}">
        <p14:creationId xmlns:p14="http://schemas.microsoft.com/office/powerpoint/2010/main" val="25118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achievement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6313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Content Placeholder 4" descr="AD HMI 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r="5583"/>
          <a:stretch/>
        </p:blipFill>
        <p:spPr>
          <a:xfrm>
            <a:off x="4408011" y="4043059"/>
            <a:ext cx="4451155" cy="1861200"/>
          </a:xfr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DAS_0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239"/>
            <a:ext cx="4097867" cy="2895761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DAS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2" y="1612758"/>
            <a:ext cx="4267860" cy="2047073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MIF WP5 01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680" r="7523" b="5000"/>
          <a:stretch/>
        </p:blipFill>
        <p:spPr>
          <a:xfrm>
            <a:off x="5240980" y="1507269"/>
            <a:ext cx="2862383" cy="2152561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6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Contribution </a:t>
            </a:r>
            <a:r>
              <a:rPr lang="en-US" sz="2600" dirty="0" smtClean="0"/>
              <a:t>to information fusion:</a:t>
            </a:r>
          </a:p>
          <a:p>
            <a:pPr lvl="1"/>
            <a:r>
              <a:rPr lang="en-US" sz="2200" dirty="0" smtClean="0"/>
              <a:t>Comprehensive </a:t>
            </a:r>
            <a:r>
              <a:rPr lang="en-US" sz="2200" dirty="0"/>
              <a:t>literature study on the use of uncertainty visualization, uncertainty management and </a:t>
            </a:r>
            <a:r>
              <a:rPr lang="en-US" sz="2200" dirty="0" smtClean="0"/>
              <a:t>information fusion </a:t>
            </a:r>
            <a:r>
              <a:rPr lang="en-US" sz="2200" dirty="0"/>
              <a:t>within Advanced Driving Assistance Systems (ADAS</a:t>
            </a:r>
            <a:r>
              <a:rPr lang="en-US" sz="2200" dirty="0" smtClean="0"/>
              <a:t>)</a:t>
            </a:r>
          </a:p>
          <a:p>
            <a:pPr>
              <a:spcBef>
                <a:spcPts val="800"/>
              </a:spcBef>
            </a:pPr>
            <a:r>
              <a:rPr lang="en-US" sz="2600" dirty="0" smtClean="0"/>
              <a:t>Contribution to AD and ADAS: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mpirical </a:t>
            </a:r>
            <a:r>
              <a:rPr lang="en-US" sz="2200" dirty="0"/>
              <a:t>results of how </a:t>
            </a:r>
            <a:r>
              <a:rPr lang="en-US" sz="2200" dirty="0" smtClean="0"/>
              <a:t>the presentation of the vehicle’s uncertainty affects driving behavior and drivers’ trust in ADAS</a:t>
            </a:r>
          </a:p>
          <a:p>
            <a:pPr>
              <a:spcBef>
                <a:spcPts val="800"/>
              </a:spcBef>
            </a:pPr>
            <a:r>
              <a:rPr lang="en-US" sz="2600" dirty="0" smtClean="0"/>
              <a:t>Contribution to information visualization:</a:t>
            </a:r>
          </a:p>
          <a:p>
            <a:pPr lvl="1"/>
            <a:r>
              <a:rPr lang="en-US" sz="2200" dirty="0"/>
              <a:t>Evaluated designs and empirical results of how to </a:t>
            </a:r>
            <a:r>
              <a:rPr lang="en-US" sz="2200" dirty="0" smtClean="0"/>
              <a:t>visually present </a:t>
            </a:r>
            <a:r>
              <a:rPr lang="en-US" sz="2200" dirty="0"/>
              <a:t>the uncertainty of </a:t>
            </a:r>
            <a:r>
              <a:rPr lang="en-US" sz="2200" dirty="0" smtClean="0"/>
              <a:t>an autonomous syste</a:t>
            </a:r>
            <a:r>
              <a:rPr lang="en-US" sz="2200" dirty="0"/>
              <a:t>m</a:t>
            </a:r>
            <a:r>
              <a:rPr lang="en-US" sz="2200" dirty="0" smtClean="0"/>
              <a:t> to a human operator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compared to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7641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/>
              <a:t>Deliver guidelines </a:t>
            </a:r>
            <a:r>
              <a:rPr lang="en-GB" sz="2000" dirty="0"/>
              <a:t>for constructing effective combinations of presentations, aspects and components of </a:t>
            </a:r>
            <a:r>
              <a:rPr lang="en-GB" sz="2000" dirty="0" smtClean="0"/>
              <a:t>uncertainty</a:t>
            </a:r>
            <a:endParaRPr lang="en-GB" sz="2000" dirty="0"/>
          </a:p>
          <a:p>
            <a:pPr lvl="1"/>
            <a:r>
              <a:rPr lang="en-GB" sz="1600" dirty="0" smtClean="0"/>
              <a:t>Not achieved (future work)</a:t>
            </a:r>
          </a:p>
          <a:p>
            <a:r>
              <a:rPr lang="en-GB" sz="2000" dirty="0" smtClean="0"/>
              <a:t>Deliver evaluated </a:t>
            </a:r>
            <a:r>
              <a:rPr lang="en-GB" sz="2000" dirty="0"/>
              <a:t>designs and empirical results of how to present the uncertainty of the vehicle and the combined uncertainty of the vehicle and the driver, respectively, to the </a:t>
            </a:r>
            <a:r>
              <a:rPr lang="en-GB" sz="2000" dirty="0" smtClean="0"/>
              <a:t>driver</a:t>
            </a:r>
          </a:p>
          <a:p>
            <a:pPr lvl="1"/>
            <a:r>
              <a:rPr lang="en-GB" sz="1600" dirty="0" smtClean="0"/>
              <a:t>Achieved</a:t>
            </a:r>
          </a:p>
          <a:p>
            <a:pPr lvl="0"/>
            <a:r>
              <a:rPr lang="en-GB" sz="2000" dirty="0" smtClean="0"/>
              <a:t>Deliver a </a:t>
            </a:r>
            <a:r>
              <a:rPr lang="en-GB" sz="2000" dirty="0"/>
              <a:t>journal publication on information fusion aspects of assisted and autonomous </a:t>
            </a:r>
            <a:r>
              <a:rPr lang="en-GB" sz="2000" dirty="0" smtClean="0"/>
              <a:t>driving</a:t>
            </a:r>
            <a:endParaRPr lang="en-GB" sz="2000" dirty="0"/>
          </a:p>
          <a:p>
            <a:pPr lvl="1"/>
            <a:r>
              <a:rPr lang="en-GB" sz="1600" dirty="0" smtClean="0"/>
              <a:t>Not achieved</a:t>
            </a:r>
          </a:p>
          <a:p>
            <a:r>
              <a:rPr lang="en-GB" sz="2000" dirty="0" smtClean="0"/>
              <a:t>Deliver a </a:t>
            </a:r>
            <a:r>
              <a:rPr lang="en-GB" sz="2000" dirty="0"/>
              <a:t>journal publication on how uncertainty management can support human automation co-operation and improve driving performance and </a:t>
            </a:r>
            <a:r>
              <a:rPr lang="en-GB" sz="2000" dirty="0" smtClean="0"/>
              <a:t>experience</a:t>
            </a:r>
          </a:p>
          <a:p>
            <a:pPr lvl="1"/>
            <a:r>
              <a:rPr lang="en-GB" sz="1600" dirty="0" smtClean="0"/>
              <a:t>Not achieved (future work)</a:t>
            </a:r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Sten F Andler, University of Skövde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list of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>
              <a:buNone/>
            </a:pPr>
            <a:r>
              <a:rPr lang="en-US" sz="2400" dirty="0" err="1"/>
              <a:t>Helldin</a:t>
            </a:r>
            <a:r>
              <a:rPr lang="en-US" sz="2400" dirty="0"/>
              <a:t>, T., Falkman, G., </a:t>
            </a:r>
            <a:r>
              <a:rPr lang="en-US" sz="2400" dirty="0" err="1"/>
              <a:t>Riveiro</a:t>
            </a:r>
            <a:r>
              <a:rPr lang="en-US" sz="2400" dirty="0"/>
              <a:t>, M. and </a:t>
            </a:r>
            <a:r>
              <a:rPr lang="en-US" sz="2400" dirty="0" err="1"/>
              <a:t>Davidsson</a:t>
            </a:r>
            <a:r>
              <a:rPr lang="en-US" sz="2400" dirty="0"/>
              <a:t>, S. (2013</a:t>
            </a:r>
            <a:r>
              <a:rPr lang="en-US" sz="2400" dirty="0" smtClean="0"/>
              <a:t>). </a:t>
            </a:r>
            <a:r>
              <a:rPr lang="en-US" sz="2400" dirty="0"/>
              <a:t>Presenting system uncertainty in automotive UIs for supporting trust calibration in autonomous driving.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In: </a:t>
            </a:r>
            <a:r>
              <a:rPr lang="en-US" sz="2400" i="1" dirty="0"/>
              <a:t>Proceedings of the 5</a:t>
            </a:r>
            <a:r>
              <a:rPr lang="en-US" sz="2400" i="1" baseline="30000" dirty="0"/>
              <a:t>th</a:t>
            </a:r>
            <a:r>
              <a:rPr lang="en-US" sz="2400" i="1" dirty="0"/>
              <a:t> International Conference on Automotive User Interfaces and Interactive Vehicular Applications (</a:t>
            </a:r>
            <a:r>
              <a:rPr lang="en-US" sz="2400" i="1" dirty="0" err="1"/>
              <a:t>AutomotiveUI</a:t>
            </a:r>
            <a:r>
              <a:rPr lang="en-US" sz="2400" i="1" dirty="0"/>
              <a:t> ’13)</a:t>
            </a:r>
            <a:r>
              <a:rPr lang="en-US" sz="2400" dirty="0"/>
              <a:t>, </a:t>
            </a:r>
            <a:r>
              <a:rPr lang="en-US" sz="2400" dirty="0" smtClean="0"/>
              <a:t>pp. </a:t>
            </a:r>
            <a:r>
              <a:rPr lang="en-US" sz="2400" dirty="0"/>
              <a:t>210–217. New York, NY, USA. ACM.</a:t>
            </a:r>
          </a:p>
        </p:txBody>
      </p:sp>
    </p:spTree>
    <p:extLst>
      <p:ext uri="{BB962C8B-B14F-4D97-AF65-F5344CB8AC3E}">
        <p14:creationId xmlns:p14="http://schemas.microsoft.com/office/powerpoint/2010/main" val="14834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Future work/plans/directions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From the empirical results from the case study at VCC, compile guidelines </a:t>
            </a:r>
            <a:r>
              <a:rPr lang="en-GB" sz="2800" dirty="0"/>
              <a:t>for constructing effective combinations of presentations, aspects and components of </a:t>
            </a:r>
            <a:r>
              <a:rPr lang="en-GB" sz="2800" dirty="0" smtClean="0"/>
              <a:t>uncertainty</a:t>
            </a:r>
          </a:p>
          <a:p>
            <a:r>
              <a:rPr lang="en-GB" sz="2800" dirty="0" smtClean="0"/>
              <a:t>Based on the conference publication and the </a:t>
            </a:r>
            <a:r>
              <a:rPr lang="en-GB" sz="2800" dirty="0"/>
              <a:t>literature study, </a:t>
            </a:r>
            <a:r>
              <a:rPr lang="en-GB" sz="2800" dirty="0" smtClean="0"/>
              <a:t>write a </a:t>
            </a:r>
            <a:r>
              <a:rPr lang="en-GB" sz="2800" dirty="0"/>
              <a:t>journal </a:t>
            </a:r>
            <a:r>
              <a:rPr lang="en-GB" sz="2800" dirty="0" smtClean="0"/>
              <a:t>article on </a:t>
            </a:r>
            <a:r>
              <a:rPr lang="en-GB" sz="2800" dirty="0"/>
              <a:t>how uncertainty management can support human automation co-operation and improve driving performance and </a:t>
            </a:r>
            <a:r>
              <a:rPr lang="en-GB" sz="2800" dirty="0" smtClean="0"/>
              <a:t>experience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9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UMI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UMIF</Template>
  <TotalTime>2307</TotalTime>
  <Words>374</Words>
  <Application>Microsoft Office PowerPoint</Application>
  <PresentationFormat>Bildspel på skärmen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UMIF</vt:lpstr>
      <vt:lpstr>Anpassad formgivning</vt:lpstr>
      <vt:lpstr>1_Anpassad formgivning</vt:lpstr>
      <vt:lpstr>2_Anpassad formgivning</vt:lpstr>
      <vt:lpstr>Fall IFAB 2013 WP5: Work package presentation</vt:lpstr>
      <vt:lpstr>WP5: Brief summary</vt:lpstr>
      <vt:lpstr>Technical achievement</vt:lpstr>
      <vt:lpstr>Summary of results</vt:lpstr>
      <vt:lpstr>Results compared to goals</vt:lpstr>
      <vt:lpstr>Detailed list of publications</vt:lpstr>
      <vt:lpstr> Future work/plans/directions </vt:lpstr>
    </vt:vector>
  </TitlesOfParts>
  <Company>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UMIF - Uncertainty Management in High-Level Information Fusion Kick-off</dc:title>
  <dc:creator>Sten F Andler</dc:creator>
  <cp:lastModifiedBy>Pernilla Vighagen</cp:lastModifiedBy>
  <cp:revision>133</cp:revision>
  <cp:lastPrinted>2011-12-15T13:29:29Z</cp:lastPrinted>
  <dcterms:created xsi:type="dcterms:W3CDTF">2011-10-05T16:32:33Z</dcterms:created>
  <dcterms:modified xsi:type="dcterms:W3CDTF">2014-03-19T07:02:18Z</dcterms:modified>
</cp:coreProperties>
</file>